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91" r:id="rId3"/>
    <p:sldId id="259" r:id="rId4"/>
    <p:sldId id="312" r:id="rId5"/>
    <p:sldId id="260" r:id="rId6"/>
    <p:sldId id="258" r:id="rId7"/>
    <p:sldId id="275" r:id="rId8"/>
    <p:sldId id="294" r:id="rId9"/>
    <p:sldId id="276" r:id="rId10"/>
    <p:sldId id="277" r:id="rId11"/>
    <p:sldId id="280" r:id="rId12"/>
    <p:sldId id="306" r:id="rId13"/>
    <p:sldId id="279" r:id="rId14"/>
    <p:sldId id="290" r:id="rId15"/>
    <p:sldId id="281" r:id="rId16"/>
    <p:sldId id="282" r:id="rId17"/>
    <p:sldId id="307" r:id="rId18"/>
    <p:sldId id="308" r:id="rId19"/>
    <p:sldId id="283" r:id="rId20"/>
    <p:sldId id="284" r:id="rId21"/>
    <p:sldId id="289" r:id="rId22"/>
    <p:sldId id="292" r:id="rId23"/>
    <p:sldId id="296" r:id="rId24"/>
    <p:sldId id="297" r:id="rId25"/>
    <p:sldId id="298" r:id="rId26"/>
    <p:sldId id="309" r:id="rId27"/>
    <p:sldId id="301" r:id="rId28"/>
    <p:sldId id="303" r:id="rId29"/>
    <p:sldId id="299" r:id="rId30"/>
    <p:sldId id="304" r:id="rId31"/>
    <p:sldId id="293" r:id="rId32"/>
    <p:sldId id="305" r:id="rId33"/>
    <p:sldId id="295" r:id="rId34"/>
    <p:sldId id="28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72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1AD46-E24C-F641-8B9B-99BBC5109DC6}" type="datetimeFigureOut">
              <a:rPr lang="en-US" smtClean="0"/>
              <a:pPr/>
              <a:t>6/8/2016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4B573-1CFD-9246-BACD-D8F05A692E6D}" type="slidenum">
              <a:rPr lang="en-US" smtClean="0"/>
              <a:pPr/>
              <a:t>‹#›</a:t>
            </a:fld>
            <a:endParaRPr lang="en-US"/>
          </a:p>
        </p:txBody>
      </p:sp>
    </p:spTree>
    <p:extLst>
      <p:ext uri="{BB962C8B-B14F-4D97-AF65-F5344CB8AC3E}">
        <p14:creationId xmlns:p14="http://schemas.microsoft.com/office/powerpoint/2010/main" xmlns="" val="3837855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4106E7A-7CDB-D948-B044-81A87C3AE5BC}" type="slidenum">
              <a:rPr lang="en-US" sz="1200"/>
              <a:pPr algn="r"/>
              <a:t>28</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61ECE-287D-BB48-83C6-968A5D7A78C5}"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37637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61ECE-287D-BB48-83C6-968A5D7A78C5}"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355293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61ECE-287D-BB48-83C6-968A5D7A78C5}"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139578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61ECE-287D-BB48-83C6-968A5D7A78C5}"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292288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61ECE-287D-BB48-83C6-968A5D7A78C5}" type="datetimeFigureOut">
              <a:rPr lang="en-US" smtClean="0"/>
              <a:pPr/>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13584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461ECE-287D-BB48-83C6-968A5D7A78C5}"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138533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61ECE-287D-BB48-83C6-968A5D7A78C5}" type="datetimeFigureOut">
              <a:rPr lang="en-US" smtClean="0"/>
              <a:pPr/>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393480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61ECE-287D-BB48-83C6-968A5D7A78C5}" type="datetimeFigureOut">
              <a:rPr lang="en-US" smtClean="0"/>
              <a:pPr/>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145715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61ECE-287D-BB48-83C6-968A5D7A78C5}" type="datetimeFigureOut">
              <a:rPr lang="en-US" smtClean="0"/>
              <a:pPr/>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7527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61ECE-287D-BB48-83C6-968A5D7A78C5}"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112459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61ECE-287D-BB48-83C6-968A5D7A78C5}" type="datetimeFigureOut">
              <a:rPr lang="en-US" smtClean="0"/>
              <a:pPr/>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400128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61ECE-287D-BB48-83C6-968A5D7A78C5}" type="datetimeFigureOut">
              <a:rPr lang="en-US" smtClean="0"/>
              <a:pPr/>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A5F72-EA01-B64C-9AD6-3B6248528617}" type="slidenum">
              <a:rPr lang="en-US" smtClean="0"/>
              <a:pPr/>
              <a:t>‹#›</a:t>
            </a:fld>
            <a:endParaRPr lang="en-US"/>
          </a:p>
        </p:txBody>
      </p:sp>
    </p:spTree>
    <p:extLst>
      <p:ext uri="{BB962C8B-B14F-4D97-AF65-F5344CB8AC3E}">
        <p14:creationId xmlns:p14="http://schemas.microsoft.com/office/powerpoint/2010/main" xmlns="" val="249084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Imagining Archives Against Annihilation: </a:t>
            </a:r>
            <a:r>
              <a:rPr lang="en-US" dirty="0" smtClean="0"/>
              <a:t/>
            </a:r>
            <a:br>
              <a:rPr lang="en-US" dirty="0" smtClean="0"/>
            </a:br>
            <a:r>
              <a:rPr lang="en-US" dirty="0" smtClean="0"/>
              <a:t>Two </a:t>
            </a:r>
            <a:r>
              <a:rPr lang="en-US" dirty="0"/>
              <a:t>Acts and a Proposition</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Michelle Caswell, PhD</a:t>
            </a:r>
          </a:p>
          <a:p>
            <a:r>
              <a:rPr lang="en-US" dirty="0" smtClean="0"/>
              <a:t>Assistant Professor, Information Studies, UCLA</a:t>
            </a:r>
          </a:p>
          <a:p>
            <a:r>
              <a:rPr lang="en-US" dirty="0" smtClean="0"/>
              <a:t>Co-Founder, SAADA</a:t>
            </a:r>
          </a:p>
        </p:txBody>
      </p:sp>
    </p:spTree>
    <p:extLst>
      <p:ext uri="{BB962C8B-B14F-4D97-AF65-F5344CB8AC3E}">
        <p14:creationId xmlns:p14="http://schemas.microsoft.com/office/powerpoint/2010/main" xmlns="" val="113111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Annihilation in Media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“Representation </a:t>
            </a:r>
            <a:r>
              <a:rPr lang="en-US" dirty="0"/>
              <a:t>to me is incredibly important because growing up as </a:t>
            </a:r>
            <a:r>
              <a:rPr lang="en-US" dirty="0" smtClean="0"/>
              <a:t>a… </a:t>
            </a:r>
            <a:r>
              <a:rPr lang="en-US" dirty="0"/>
              <a:t>child, you rarely see </a:t>
            </a:r>
            <a:r>
              <a:rPr lang="en-US" dirty="0" smtClean="0"/>
              <a:t>[Asian Americans] in </a:t>
            </a:r>
            <a:r>
              <a:rPr lang="en-US" dirty="0"/>
              <a:t>mainstream </a:t>
            </a:r>
            <a:r>
              <a:rPr lang="en-US" dirty="0" smtClean="0"/>
              <a:t>media… </a:t>
            </a:r>
            <a:r>
              <a:rPr lang="en-US" dirty="0"/>
              <a:t>W</a:t>
            </a:r>
            <a:r>
              <a:rPr lang="en-US" dirty="0" smtClean="0"/>
              <a:t>hen </a:t>
            </a:r>
            <a:r>
              <a:rPr lang="en-US" dirty="0"/>
              <a:t>you're a kid that's the easiest way that you can see what the world looks like. And when you don't see anyone that looks like </a:t>
            </a:r>
            <a:r>
              <a:rPr lang="en-US" dirty="0" smtClean="0"/>
              <a:t>you… you </a:t>
            </a:r>
            <a:r>
              <a:rPr lang="en-US" dirty="0"/>
              <a:t>think, </a:t>
            </a:r>
            <a:r>
              <a:rPr lang="en-US" dirty="0" smtClean="0"/>
              <a:t>‘Is </a:t>
            </a:r>
            <a:r>
              <a:rPr lang="en-US" dirty="0"/>
              <a:t>there something wrong with me? Why are people like me missing in the world</a:t>
            </a:r>
            <a:r>
              <a:rPr lang="en-US" dirty="0" smtClean="0"/>
              <a:t>?’”</a:t>
            </a:r>
          </a:p>
          <a:p>
            <a:pPr lvl="1"/>
            <a:r>
              <a:rPr lang="en-US" dirty="0" smtClean="0"/>
              <a:t>Annie Tang, Chinese Historical Society of SC</a:t>
            </a:r>
            <a:endParaRPr lang="en-US" dirty="0"/>
          </a:p>
        </p:txBody>
      </p:sp>
    </p:spTree>
    <p:extLst>
      <p:ext uri="{BB962C8B-B14F-4D97-AF65-F5344CB8AC3E}">
        <p14:creationId xmlns:p14="http://schemas.microsoft.com/office/powerpoint/2010/main" xmlns="" val="199818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Annihilation in Archives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 </a:t>
            </a:r>
            <a:r>
              <a:rPr lang="en-US" sz="2000" dirty="0"/>
              <a:t>wanted to write a thesis about Vietnamese American Literature. And this was the late 1990s. And at that time, I remember my professor saying, "What's that? And where would you even find primary resources, or any literature produced?" So I had to do a lot of work to try to find that material…. </a:t>
            </a:r>
            <a:r>
              <a:rPr lang="en-US" sz="2000" dirty="0" smtClean="0"/>
              <a:t>I </a:t>
            </a:r>
            <a:r>
              <a:rPr lang="en-US" sz="2000" dirty="0"/>
              <a:t>kind of stitched together a variety of different sources in order to make it work for my research, and there wasn't one repository that I could go to, or even any kind of centralized site of knowledge, really. </a:t>
            </a:r>
            <a:r>
              <a:rPr lang="en-US" sz="2000" dirty="0" smtClean="0"/>
              <a:t>In </a:t>
            </a:r>
            <a:r>
              <a:rPr lang="en-US" sz="2000" dirty="0"/>
              <a:t>many ways it was also very demoralizing, because I saw that none of this history was that </a:t>
            </a:r>
            <a:r>
              <a:rPr lang="en-US" sz="2000" dirty="0" smtClean="0"/>
              <a:t>important… to </a:t>
            </a:r>
            <a:r>
              <a:rPr lang="en-US" sz="2000" dirty="0"/>
              <a:t>many people, that I had to make a case for it all the </a:t>
            </a:r>
            <a:r>
              <a:rPr lang="en-US" sz="2000" dirty="0" smtClean="0"/>
              <a:t>time… </a:t>
            </a:r>
            <a:r>
              <a:rPr lang="en-US" sz="2000" dirty="0"/>
              <a:t>I</a:t>
            </a:r>
            <a:r>
              <a:rPr lang="en-US" sz="2000" dirty="0" smtClean="0"/>
              <a:t>f </a:t>
            </a:r>
            <a:r>
              <a:rPr lang="en-US" sz="2000" dirty="0"/>
              <a:t>there had been an </a:t>
            </a:r>
            <a:r>
              <a:rPr lang="en-US" sz="2000" dirty="0" smtClean="0"/>
              <a:t>archive… to </a:t>
            </a:r>
            <a:r>
              <a:rPr lang="en-US" sz="2000" dirty="0"/>
              <a:t>back me up, to give me legitimacy, I wouldn't have had to fight as hard. There were many times </a:t>
            </a:r>
            <a:r>
              <a:rPr lang="en-US" sz="2000" dirty="0" smtClean="0"/>
              <a:t>when </a:t>
            </a:r>
            <a:r>
              <a:rPr lang="en-US" sz="2000" dirty="0"/>
              <a:t>it felt very discouraging, when I felt like I don't think I can do this, there's just not enough support</a:t>
            </a:r>
            <a:r>
              <a:rPr lang="en-US" sz="2000" dirty="0" smtClean="0"/>
              <a:t>.” </a:t>
            </a:r>
          </a:p>
          <a:p>
            <a:pPr marL="0" indent="0" algn="r">
              <a:buNone/>
            </a:pPr>
            <a:r>
              <a:rPr lang="en-US" sz="2000" dirty="0" err="1" smtClean="0"/>
              <a:t>Thuy</a:t>
            </a:r>
            <a:r>
              <a:rPr lang="en-US" sz="2000" dirty="0" smtClean="0"/>
              <a:t> </a:t>
            </a:r>
            <a:r>
              <a:rPr lang="en-US" sz="2000" dirty="0"/>
              <a:t>Vo </a:t>
            </a:r>
            <a:r>
              <a:rPr lang="en-US" sz="2000" dirty="0" smtClean="0"/>
              <a:t>Dang, Southeast Asian Archive at UC-Irvine </a:t>
            </a:r>
            <a:endParaRPr lang="en-US" sz="2000" dirty="0"/>
          </a:p>
          <a:p>
            <a:pPr marL="0" indent="0">
              <a:buNone/>
            </a:pPr>
            <a:endParaRPr lang="en-US" sz="2000" dirty="0"/>
          </a:p>
        </p:txBody>
      </p:sp>
    </p:spTree>
    <p:extLst>
      <p:ext uri="{BB962C8B-B14F-4D97-AF65-F5344CB8AC3E}">
        <p14:creationId xmlns:p14="http://schemas.microsoft.com/office/powerpoint/2010/main" xmlns="" val="3140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Annihilation in Archives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“This </a:t>
            </a:r>
            <a:r>
              <a:rPr lang="en-US" dirty="0"/>
              <a:t>last summer when I was down at the National Archives in Washington, DC, I was doing a project that pertains to South Asian Americans, and apart from the most famous South Asian Americans… </a:t>
            </a:r>
            <a:r>
              <a:rPr lang="en-US" b="1" dirty="0"/>
              <a:t>I did not find any South Asian Americans in the archives</a:t>
            </a:r>
            <a:r>
              <a:rPr lang="en-US" dirty="0"/>
              <a:t>, and I found it very frustrating because I had kind of a disconnect looking for the kinds of stories that I am accustomed to as an oral historian, and then going and looking for those kinds of stories in the archive and having to confront the fact that I was looking for the wrong thing, </a:t>
            </a:r>
            <a:r>
              <a:rPr lang="en-US" b="1" dirty="0"/>
              <a:t>that those kinds of stories don't appear in the archives</a:t>
            </a:r>
            <a:r>
              <a:rPr lang="en-US" dirty="0" smtClean="0"/>
              <a:t>.” </a:t>
            </a:r>
          </a:p>
          <a:p>
            <a:pPr marL="0" indent="0" algn="r">
              <a:buNone/>
            </a:pPr>
            <a:r>
              <a:rPr lang="en-US" dirty="0" smtClean="0"/>
              <a:t>SAADA User, Respondent 9</a:t>
            </a:r>
            <a:endParaRPr lang="en-US" dirty="0"/>
          </a:p>
        </p:txBody>
      </p:sp>
    </p:spTree>
    <p:extLst>
      <p:ext uri="{BB962C8B-B14F-4D97-AF65-F5344CB8AC3E}">
        <p14:creationId xmlns:p14="http://schemas.microsoft.com/office/powerpoint/2010/main" xmlns="" val="496409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Annihilation in Archives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5900" dirty="0" smtClean="0"/>
              <a:t>“I </a:t>
            </a:r>
            <a:r>
              <a:rPr lang="en-US" sz="5900" dirty="0"/>
              <a:t>went into </a:t>
            </a:r>
            <a:r>
              <a:rPr lang="en-US" sz="5900" dirty="0" smtClean="0"/>
              <a:t>an [LGBT repository], </a:t>
            </a:r>
            <a:r>
              <a:rPr lang="en-US" sz="5900" dirty="0"/>
              <a:t>and what I found there [on transgender history] was devastating. Our materials weren't being preserved, they weren't cataloged, they weren't described. So literally, when I found some boxes, what I found were like records of death that were crumbling in my hands… So death and pathology…. </a:t>
            </a:r>
            <a:r>
              <a:rPr lang="en-US" sz="5900" dirty="0" smtClean="0"/>
              <a:t>trans </a:t>
            </a:r>
            <a:r>
              <a:rPr lang="en-US" sz="5900" dirty="0"/>
              <a:t>women dying and then being identified in </a:t>
            </a:r>
            <a:r>
              <a:rPr lang="en-US" sz="5900" dirty="0" smtClean="0"/>
              <a:t>publications… by </a:t>
            </a:r>
            <a:r>
              <a:rPr lang="en-US" sz="5900" dirty="0"/>
              <a:t>the names that they hadn't chosen for themselves, which were their legal names. And then the sort of medicalization, the pathological terms used by the medical establishment to sort of describe them as crazy, or unstable. They weren't records of lives worth living, </a:t>
            </a:r>
            <a:r>
              <a:rPr lang="en-US" sz="5900" dirty="0" smtClean="0"/>
              <a:t>basically.… </a:t>
            </a:r>
            <a:r>
              <a:rPr lang="en-US" sz="5900" dirty="0"/>
              <a:t>[I felt] heartbroken. I think I </a:t>
            </a:r>
            <a:r>
              <a:rPr lang="en-US" sz="5900" dirty="0" smtClean="0"/>
              <a:t>cried.”</a:t>
            </a:r>
          </a:p>
          <a:p>
            <a:pPr marL="0" indent="0" algn="r">
              <a:buNone/>
            </a:pPr>
            <a:endParaRPr lang="en-US" sz="4000" dirty="0" smtClean="0"/>
          </a:p>
          <a:p>
            <a:pPr marL="0" indent="0" algn="r">
              <a:buNone/>
            </a:pPr>
            <a:r>
              <a:rPr lang="en-US" sz="6000" dirty="0" smtClean="0"/>
              <a:t>-</a:t>
            </a:r>
            <a:r>
              <a:rPr lang="en-US" sz="6000" dirty="0"/>
              <a:t>-Kelly </a:t>
            </a:r>
            <a:r>
              <a:rPr lang="en-US" sz="6000" dirty="0" err="1" smtClean="0"/>
              <a:t>Besser</a:t>
            </a:r>
            <a:r>
              <a:rPr lang="en-US" sz="6000" dirty="0" smtClean="0"/>
              <a:t>, Transgender Living Archives</a:t>
            </a:r>
            <a:endParaRPr lang="en-US" sz="6000" dirty="0"/>
          </a:p>
          <a:p>
            <a:endParaRPr lang="en-US" dirty="0"/>
          </a:p>
        </p:txBody>
      </p:sp>
    </p:spTree>
    <p:extLst>
      <p:ext uri="{BB962C8B-B14F-4D97-AF65-F5344CB8AC3E}">
        <p14:creationId xmlns:p14="http://schemas.microsoft.com/office/powerpoint/2010/main" xmlns="" val="2624320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Annihilation in Archives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US" dirty="0"/>
              <a:t>It is a huge deal when you are on a campus of 30,000 people and you can't go to the archives and find anything about black history…. One of the implications could be that you don't really get an opportunity to build a lasting connection with your institution of higher education…. You don't get to sort of have that lasting feeling of, </a:t>
            </a:r>
            <a:r>
              <a:rPr lang="en-US" dirty="0" smtClean="0"/>
              <a:t>‘I </a:t>
            </a:r>
            <a:r>
              <a:rPr lang="en-US" dirty="0"/>
              <a:t>belong to this place</a:t>
            </a:r>
            <a:r>
              <a:rPr lang="en-US" dirty="0" smtClean="0"/>
              <a:t>.’”</a:t>
            </a:r>
          </a:p>
          <a:p>
            <a:pPr marL="0" indent="0" algn="r">
              <a:buNone/>
            </a:pPr>
            <a:r>
              <a:rPr lang="en-US" dirty="0" err="1" smtClean="0"/>
              <a:t>Bergis</a:t>
            </a:r>
            <a:r>
              <a:rPr lang="en-US" dirty="0" smtClean="0"/>
              <a:t> Jules, Documenting the Now</a:t>
            </a:r>
            <a:endParaRPr lang="en-US" dirty="0"/>
          </a:p>
        </p:txBody>
      </p:sp>
    </p:spTree>
    <p:extLst>
      <p:ext uri="{BB962C8B-B14F-4D97-AF65-F5344CB8AC3E}">
        <p14:creationId xmlns:p14="http://schemas.microsoft.com/office/powerpoint/2010/main" xmlns="" val="2570640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Ontological Impact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t>
            </a:r>
            <a:r>
              <a:rPr lang="en-US" dirty="0"/>
              <a:t>Okay, I'm just </a:t>
            </a:r>
            <a:r>
              <a:rPr lang="en-US" dirty="0" err="1"/>
              <a:t>gonna</a:t>
            </a:r>
            <a:r>
              <a:rPr lang="en-US" dirty="0"/>
              <a:t> get emotional a little bit. My dad died…a little over a year ago. And the [oral history] interview that I did with him [for SAADA] was the only one that I did with him. And it's there. And that is a treasure to me. And I did it because I wanted to work with SAADA and to have a place for these oral histories. So, for me personally, the value of the archive is profound. And I think that that may be true for a lot of people who suddenly are able to discover themselves, existing, being </a:t>
            </a:r>
            <a:r>
              <a:rPr lang="en-US" dirty="0" smtClean="0"/>
              <a:t>documented.” </a:t>
            </a:r>
          </a:p>
          <a:p>
            <a:pPr marL="0" indent="0" algn="r">
              <a:buNone/>
            </a:pPr>
            <a:r>
              <a:rPr lang="en-US" dirty="0" smtClean="0"/>
              <a:t>Respondent 9, SAADA User</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xmlns="" val="241389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Epistemological Impact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“…when </a:t>
            </a:r>
            <a:r>
              <a:rPr lang="en-US" dirty="0"/>
              <a:t>you're a young person in this country and you don't see yourself represented elsewhere, there can be… a lack of self-esteem and a lack of grounded-ness. And I feel that at least in this area of history, we can be grounded by being symbolic, </a:t>
            </a:r>
            <a:r>
              <a:rPr lang="en-US" dirty="0" smtClean="0"/>
              <a:t>even… if </a:t>
            </a:r>
            <a:r>
              <a:rPr lang="en-US" dirty="0"/>
              <a:t>it doesn't look like it has a lot of research value…. </a:t>
            </a:r>
            <a:r>
              <a:rPr lang="en-US" dirty="0" smtClean="0"/>
              <a:t> </a:t>
            </a:r>
            <a:r>
              <a:rPr lang="en-US" dirty="0"/>
              <a:t>L</a:t>
            </a:r>
            <a:r>
              <a:rPr lang="en-US" dirty="0" smtClean="0"/>
              <a:t>et's </a:t>
            </a:r>
            <a:r>
              <a:rPr lang="en-US" dirty="0"/>
              <a:t>say </a:t>
            </a:r>
            <a:r>
              <a:rPr lang="en-US" dirty="0" smtClean="0"/>
              <a:t>it’s </a:t>
            </a:r>
            <a:r>
              <a:rPr lang="en-US" dirty="0"/>
              <a:t>Chinese pottery from the 1800s from Los Angeles. And there's nothing even written on it, it's just, </a:t>
            </a:r>
            <a:r>
              <a:rPr lang="en-US" dirty="0" smtClean="0"/>
              <a:t>clay </a:t>
            </a:r>
            <a:r>
              <a:rPr lang="en-US" dirty="0"/>
              <a:t>shards. But that in and of itself is incredibly symbolic that we were here 200 years ago, and we're not as foreign as a lot of Americans think we are. We've been here for a while, and we're here now</a:t>
            </a:r>
            <a:r>
              <a:rPr lang="en-US" dirty="0" smtClean="0"/>
              <a:t>.”</a:t>
            </a:r>
          </a:p>
          <a:p>
            <a:pPr marL="0" indent="0">
              <a:buNone/>
            </a:pPr>
            <a:endParaRPr lang="en-US" dirty="0" smtClean="0"/>
          </a:p>
          <a:p>
            <a:pPr marL="0" indent="0">
              <a:buNone/>
            </a:pPr>
            <a:r>
              <a:rPr lang="en-US" dirty="0" smtClean="0"/>
              <a:t>--Annie Tang, Chinese Historical Society of Southern California </a:t>
            </a:r>
            <a:r>
              <a:rPr lang="en-US" dirty="0"/>
              <a:t/>
            </a:r>
            <a:br>
              <a:rPr lang="en-US" dirty="0"/>
            </a:br>
            <a:endParaRPr lang="en-US" dirty="0"/>
          </a:p>
        </p:txBody>
      </p:sp>
    </p:spTree>
    <p:extLst>
      <p:ext uri="{BB962C8B-B14F-4D97-AF65-F5344CB8AC3E}">
        <p14:creationId xmlns:p14="http://schemas.microsoft.com/office/powerpoint/2010/main" xmlns="" val="40755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“SAADA </a:t>
            </a:r>
            <a:r>
              <a:rPr lang="en-US" dirty="0"/>
              <a:t>is unique and it's such a treasure that we have. I mean, it's a resource that collects all of the pieces of our identity that we share together, right? I mean, one person may be from Bangladesh, another from Pakistan, another from Sri Lanka, but we have a shared history and we have a shared identity. How we're seen in the U.S. is similar, right? </a:t>
            </a:r>
            <a:r>
              <a:rPr lang="en-US" dirty="0" smtClean="0"/>
              <a:t>…I </a:t>
            </a:r>
            <a:r>
              <a:rPr lang="en-US" dirty="0"/>
              <a:t>mean, </a:t>
            </a:r>
            <a:r>
              <a:rPr lang="en-US" b="1" dirty="0"/>
              <a:t>how we are perceived is the same, and so that plays a huge part in how we sort of come together as a community</a:t>
            </a:r>
            <a:r>
              <a:rPr lang="en-US" dirty="0"/>
              <a:t>. And so to have a resource like SAADA is amazing. A place where we can look up our history, we can see how people lived their lives and how they're doing so today, and how the past impacts the present, all of it. It's really incredible</a:t>
            </a:r>
            <a:r>
              <a:rPr lang="en-US" dirty="0" smtClean="0"/>
              <a:t>.”–</a:t>
            </a:r>
          </a:p>
          <a:p>
            <a:pPr marL="0" indent="0" algn="r">
              <a:buNone/>
            </a:pPr>
            <a:r>
              <a:rPr lang="en-US" dirty="0" smtClean="0"/>
              <a:t>SAADA User, Respondent 5</a:t>
            </a:r>
            <a:endParaRPr lang="en-US" dirty="0"/>
          </a:p>
          <a:p>
            <a:endParaRPr lang="en-US" dirty="0"/>
          </a:p>
        </p:txBody>
      </p:sp>
    </p:spTree>
    <p:extLst>
      <p:ext uri="{BB962C8B-B14F-4D97-AF65-F5344CB8AC3E}">
        <p14:creationId xmlns:p14="http://schemas.microsoft.com/office/powerpoint/2010/main" xmlns="" val="1163767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“From </a:t>
            </a:r>
            <a:r>
              <a:rPr lang="en-US" dirty="0"/>
              <a:t>a young age I felt unsettled in my identity as an American…. I felt </a:t>
            </a:r>
            <a:r>
              <a:rPr lang="en-US" b="1" dirty="0"/>
              <a:t>trapped between two worlds</a:t>
            </a:r>
            <a:r>
              <a:rPr lang="en-US" dirty="0"/>
              <a:t>, feeling entirely at home in neither one…I felt a sense of displacement by not seeing myself reflected in the American </a:t>
            </a:r>
            <a:r>
              <a:rPr lang="en-US" dirty="0" smtClean="0"/>
              <a:t>story… Learning </a:t>
            </a:r>
            <a:r>
              <a:rPr lang="en-US" dirty="0"/>
              <a:t>about South Asian American history was transformational for </a:t>
            </a:r>
            <a:r>
              <a:rPr lang="en-US" dirty="0" smtClean="0"/>
              <a:t>me…. [These] were </a:t>
            </a:r>
            <a:r>
              <a:rPr lang="en-US" dirty="0"/>
              <a:t>not stories that I could learn about in school, read in textbooks or see covered in the media. But it was through learning about these stories and the many others like them that finally helped me </a:t>
            </a:r>
            <a:r>
              <a:rPr lang="en-US" b="1" dirty="0"/>
              <a:t>see myself reflected in the American experience</a:t>
            </a:r>
            <a:r>
              <a:rPr lang="en-US" dirty="0"/>
              <a:t>. For me knowing there is a long, rich and diverse history of South Asians in the U.S. </a:t>
            </a:r>
            <a:r>
              <a:rPr lang="en-US" b="1" dirty="0"/>
              <a:t>counteracts that feeling of displacement</a:t>
            </a:r>
            <a:r>
              <a:rPr lang="en-US" dirty="0"/>
              <a:t>.</a:t>
            </a:r>
            <a:r>
              <a:rPr lang="en-US" dirty="0" smtClean="0"/>
              <a:t>”</a:t>
            </a:r>
          </a:p>
          <a:p>
            <a:pPr marL="0" indent="0">
              <a:buNone/>
            </a:pPr>
            <a:r>
              <a:rPr lang="en-US" dirty="0"/>
              <a:t>	</a:t>
            </a:r>
            <a:r>
              <a:rPr lang="en-US" dirty="0" smtClean="0"/>
              <a:t>								</a:t>
            </a:r>
            <a:r>
              <a:rPr lang="en-US" dirty="0" err="1" smtClean="0"/>
              <a:t>Samip</a:t>
            </a:r>
            <a:r>
              <a:rPr lang="en-US" dirty="0" smtClean="0"/>
              <a:t> </a:t>
            </a:r>
            <a:r>
              <a:rPr lang="en-US" dirty="0" err="1" smtClean="0"/>
              <a:t>Mallick</a:t>
            </a:r>
            <a:r>
              <a:rPr lang="en-US" dirty="0" smtClean="0"/>
              <a:t>, ED of SAADA</a:t>
            </a:r>
          </a:p>
          <a:p>
            <a:pPr marL="0" lvl="1" indent="0" algn="r">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913670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“Well</a:t>
            </a:r>
            <a:r>
              <a:rPr lang="en-US" dirty="0"/>
              <a:t>, I think </a:t>
            </a:r>
            <a:r>
              <a:rPr lang="en-US" dirty="0" smtClean="0"/>
              <a:t>ultimately [archival work contributes</a:t>
            </a:r>
            <a:r>
              <a:rPr lang="en-US" dirty="0"/>
              <a:t>] to </a:t>
            </a:r>
            <a:r>
              <a:rPr lang="en-US" dirty="0" smtClean="0"/>
              <a:t>a better  </a:t>
            </a:r>
            <a:r>
              <a:rPr lang="en-US" dirty="0"/>
              <a:t>society, because it [involves] seeing a reflection of yourself. So if you have a community and a city that's full of immigrants, really, how do you create a really successful city or society? What bonds the people at that point? To be able to see a reflection of yourself in this foreign place, then you become more impassioned with it, you become more dedicated to it, you become a better citizen toward it. You have a mutual goal in creating a good society</a:t>
            </a:r>
            <a:r>
              <a:rPr lang="en-US" dirty="0" smtClean="0"/>
              <a:t>.”</a:t>
            </a:r>
          </a:p>
          <a:p>
            <a:pPr marL="0" indent="0" algn="r">
              <a:buNone/>
            </a:pPr>
            <a:r>
              <a:rPr lang="en-US" dirty="0" smtClean="0"/>
              <a:t>--</a:t>
            </a:r>
            <a:r>
              <a:rPr lang="en-US" dirty="0" err="1" smtClean="0"/>
              <a:t>Pilar</a:t>
            </a:r>
            <a:r>
              <a:rPr lang="en-US" dirty="0" smtClean="0"/>
              <a:t> Castillo, Social and Public Art Resource Center</a:t>
            </a:r>
            <a:endParaRPr lang="en-US" dirty="0"/>
          </a:p>
        </p:txBody>
      </p:sp>
    </p:spTree>
    <p:extLst>
      <p:ext uri="{BB962C8B-B14F-4D97-AF65-F5344CB8AC3E}">
        <p14:creationId xmlns:p14="http://schemas.microsoft.com/office/powerpoint/2010/main" xmlns="" val="292821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38" y="2419227"/>
            <a:ext cx="8229600" cy="1143000"/>
          </a:xfrm>
        </p:spPr>
        <p:txBody>
          <a:bodyPr/>
          <a:lstStyle/>
          <a:p>
            <a:r>
              <a:rPr lang="en-US" dirty="0" smtClean="0"/>
              <a:t>ACT ONE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27100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Representational Belonging</a:t>
            </a:r>
          </a:p>
        </p:txBody>
      </p:sp>
      <p:sp>
        <p:nvSpPr>
          <p:cNvPr id="3" name="Content Placeholder 2"/>
          <p:cNvSpPr>
            <a:spLocks noGrp="1"/>
          </p:cNvSpPr>
          <p:nvPr>
            <p:ph idx="1"/>
          </p:nvPr>
        </p:nvSpPr>
        <p:spPr/>
        <p:txBody>
          <a:bodyPr/>
          <a:lstStyle/>
          <a:p>
            <a:pPr marL="0" indent="0">
              <a:buNone/>
            </a:pPr>
            <a:r>
              <a:rPr lang="en-US" dirty="0"/>
              <a:t>T</a:t>
            </a:r>
            <a:r>
              <a:rPr lang="en-US" dirty="0" smtClean="0"/>
              <a:t>he </a:t>
            </a:r>
            <a:r>
              <a:rPr lang="en-US" dirty="0"/>
              <a:t>ways in which community archives empower people who have been marginalized by mainstream media outlets and memory institutions to have the autonomy and authority to establish, enact, and reflect on their presence in ways that are complex, meaningful, substantive, and positive to them in a variety of symbolic contexts. </a:t>
            </a:r>
          </a:p>
          <a:p>
            <a:endParaRPr lang="en-US" dirty="0"/>
          </a:p>
        </p:txBody>
      </p:sp>
    </p:spTree>
    <p:extLst>
      <p:ext uri="{BB962C8B-B14F-4D97-AF65-F5344CB8AC3E}">
        <p14:creationId xmlns:p14="http://schemas.microsoft.com/office/powerpoint/2010/main" xmlns="" val="2551672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Community Archives in Response to Symbolic Annihilation</a:t>
            </a:r>
            <a:endParaRPr lang="en-US" dirty="0"/>
          </a:p>
        </p:txBody>
      </p:sp>
      <p:pic>
        <p:nvPicPr>
          <p:cNvPr id="6" name="Content Placeholder 5" descr="Screen Shot 2016-04-11 at 2.14.44 PM.png"/>
          <p:cNvPicPr>
            <a:picLocks noGrp="1" noChangeAspect="1"/>
          </p:cNvPicPr>
          <p:nvPr>
            <p:ph idx="1"/>
          </p:nvPr>
        </p:nvPicPr>
        <p:blipFill>
          <a:blip r:embed="rId2">
            <a:extLst>
              <a:ext uri="{28A0092B-C50C-407E-A947-70E740481C1C}">
                <a14:useLocalDpi xmlns:a14="http://schemas.microsoft.com/office/drawing/2010/main" xmlns="" val="0"/>
              </a:ext>
            </a:extLst>
          </a:blip>
          <a:srcRect l="-10363" r="-10363"/>
          <a:stretch>
            <a:fillRect/>
          </a:stretch>
        </p:blipFill>
        <p:spPr/>
      </p:pic>
    </p:spTree>
    <p:extLst>
      <p:ext uri="{BB962C8B-B14F-4D97-AF65-F5344CB8AC3E}">
        <p14:creationId xmlns:p14="http://schemas.microsoft.com/office/powerpoint/2010/main" xmlns="" val="2976988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545"/>
            <a:ext cx="8229600" cy="1143000"/>
          </a:xfrm>
        </p:spPr>
        <p:txBody>
          <a:bodyPr/>
          <a:lstStyle/>
          <a:p>
            <a:r>
              <a:rPr lang="en-US" dirty="0" smtClean="0"/>
              <a:t>ACT TWO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56323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Trayvon</a:t>
            </a:r>
            <a:r>
              <a:rPr lang="en-US" dirty="0" smtClean="0"/>
              <a:t> Martin</a:t>
            </a:r>
            <a:endParaRPr lang="en-US" dirty="0"/>
          </a:p>
        </p:txBody>
      </p:sp>
      <p:pic>
        <p:nvPicPr>
          <p:cNvPr id="4" name="Content Placeholder 3" descr="Screen Shot 2016-05-27 at 10.58.49 AM.png"/>
          <p:cNvPicPr>
            <a:picLocks noGrp="1" noChangeAspect="1"/>
          </p:cNvPicPr>
          <p:nvPr>
            <p:ph idx="1"/>
          </p:nvPr>
        </p:nvPicPr>
        <p:blipFill>
          <a:blip r:embed="rId2">
            <a:extLst>
              <a:ext uri="{28A0092B-C50C-407E-A947-70E740481C1C}">
                <a14:useLocalDpi xmlns:a14="http://schemas.microsoft.com/office/drawing/2010/main" xmlns="" val="0"/>
              </a:ext>
            </a:extLst>
          </a:blip>
          <a:srcRect l="-25923" r="-25923"/>
          <a:stretch>
            <a:fillRect/>
          </a:stretch>
        </p:blipFill>
        <p:spPr/>
      </p:pic>
    </p:spTree>
    <p:extLst>
      <p:ext uri="{BB962C8B-B14F-4D97-AF65-F5344CB8AC3E}">
        <p14:creationId xmlns:p14="http://schemas.microsoft.com/office/powerpoint/2010/main" xmlns="" val="1046320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6-05-27 at 11.00.34 AM.png"/>
          <p:cNvPicPr>
            <a:picLocks noGrp="1" noChangeAspect="1"/>
          </p:cNvPicPr>
          <p:nvPr>
            <p:ph idx="1"/>
          </p:nvPr>
        </p:nvPicPr>
        <p:blipFill>
          <a:blip r:embed="rId2">
            <a:extLst>
              <a:ext uri="{28A0092B-C50C-407E-A947-70E740481C1C}">
                <a14:useLocalDpi xmlns:a14="http://schemas.microsoft.com/office/drawing/2010/main" xmlns="" val="0"/>
              </a:ext>
            </a:extLst>
          </a:blip>
          <a:srcRect l="-9342" r="-9342"/>
          <a:stretch>
            <a:fillRect/>
          </a:stretch>
        </p:blipFill>
        <p:spPr/>
      </p:pic>
    </p:spTree>
    <p:extLst>
      <p:ext uri="{BB962C8B-B14F-4D97-AF65-F5344CB8AC3E}">
        <p14:creationId xmlns:p14="http://schemas.microsoft.com/office/powerpoint/2010/main" xmlns="" val="1296356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5-27 at 8.05.21 AM.png"/>
          <p:cNvPicPr>
            <a:picLocks noGrp="1" noChangeAspect="1"/>
          </p:cNvPicPr>
          <p:nvPr>
            <p:ph idx="1"/>
          </p:nvPr>
        </p:nvPicPr>
        <p:blipFill>
          <a:blip r:embed="rId2">
            <a:extLst>
              <a:ext uri="{28A0092B-C50C-407E-A947-70E740481C1C}">
                <a14:useLocalDpi xmlns:a14="http://schemas.microsoft.com/office/drawing/2010/main" xmlns="" val="0"/>
              </a:ext>
            </a:extLst>
          </a:blip>
          <a:srcRect l="-15695" r="-15695"/>
          <a:stretch>
            <a:fillRect/>
          </a:stretch>
        </p:blipFill>
        <p:spPr>
          <a:xfrm>
            <a:off x="-408046" y="1124348"/>
            <a:ext cx="9094846" cy="5001815"/>
          </a:xfrm>
        </p:spPr>
      </p:pic>
    </p:spTree>
    <p:extLst>
      <p:ext uri="{BB962C8B-B14F-4D97-AF65-F5344CB8AC3E}">
        <p14:creationId xmlns:p14="http://schemas.microsoft.com/office/powerpoint/2010/main" xmlns="" val="1882161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swell Final Cover.pdf"/>
          <p:cNvPicPr>
            <a:picLocks noGrp="1" noChangeAspect="1"/>
          </p:cNvPicPr>
          <p:nvPr>
            <p:ph idx="1"/>
          </p:nvPr>
        </p:nvPicPr>
        <p:blipFill>
          <a:blip r:embed="rId2">
            <a:extLst>
              <a:ext uri="{28A0092B-C50C-407E-A947-70E740481C1C}">
                <a14:useLocalDpi xmlns:a14="http://schemas.microsoft.com/office/drawing/2010/main" xmlns="" val="0"/>
              </a:ext>
            </a:extLst>
          </a:blip>
          <a:srcRect l="-85745" r="-85745"/>
          <a:stretch>
            <a:fillRect/>
          </a:stretch>
        </p:blipFill>
        <p:spPr>
          <a:xfrm>
            <a:off x="-1964002" y="0"/>
            <a:ext cx="13259789" cy="7292373"/>
          </a:xfrm>
        </p:spPr>
      </p:pic>
    </p:spTree>
    <p:extLst>
      <p:ext uri="{BB962C8B-B14F-4D97-AF65-F5344CB8AC3E}">
        <p14:creationId xmlns:p14="http://schemas.microsoft.com/office/powerpoint/2010/main" xmlns="" val="471050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ugshot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1328" y="1417638"/>
            <a:ext cx="6248400" cy="468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4143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838200" y="5486400"/>
            <a:ext cx="7772400" cy="1143000"/>
          </a:xfrm>
        </p:spPr>
        <p:txBody>
          <a:bodyPr>
            <a:normAutofit/>
          </a:bodyPr>
          <a:lstStyle/>
          <a:p>
            <a:pPr eaLnBrk="1" hangingPunct="1"/>
            <a:r>
              <a:rPr lang="en-US" sz="2800" dirty="0" err="1">
                <a:latin typeface="Arial" charset="0"/>
                <a:ea typeface="ＭＳ Ｐゴシック" charset="0"/>
                <a:cs typeface="ＭＳ Ｐゴシック" charset="0"/>
              </a:rPr>
              <a:t>Tuol</a:t>
            </a:r>
            <a:r>
              <a:rPr lang="en-US" sz="2800" dirty="0">
                <a:latin typeface="Arial" charset="0"/>
                <a:ea typeface="ＭＳ Ｐゴシック" charset="0"/>
                <a:cs typeface="ＭＳ Ｐゴシック" charset="0"/>
              </a:rPr>
              <a:t> </a:t>
            </a:r>
            <a:r>
              <a:rPr lang="en-US" sz="2800" dirty="0" err="1">
                <a:latin typeface="Arial" charset="0"/>
                <a:ea typeface="ＭＳ Ｐゴシック" charset="0"/>
                <a:cs typeface="ＭＳ Ｐゴシック" charset="0"/>
              </a:rPr>
              <a:t>Sleng</a:t>
            </a:r>
            <a:r>
              <a:rPr lang="en-US" sz="2800" dirty="0">
                <a:latin typeface="Arial" charset="0"/>
                <a:ea typeface="ＭＳ Ｐゴシック" charset="0"/>
                <a:cs typeface="ＭＳ Ｐゴシック" charset="0"/>
              </a:rPr>
              <a:t> mug shot of Chan Kim </a:t>
            </a:r>
            <a:r>
              <a:rPr lang="en-US" sz="2800" dirty="0" err="1" smtClean="0">
                <a:latin typeface="Arial" charset="0"/>
                <a:ea typeface="ＭＳ Ｐゴシック" charset="0"/>
                <a:cs typeface="ＭＳ Ｐゴシック" charset="0"/>
              </a:rPr>
              <a:t>Srun</a:t>
            </a:r>
            <a:r>
              <a:rPr lang="en-US" sz="2800" dirty="0" smtClean="0">
                <a:latin typeface="Arial" charset="0"/>
                <a:ea typeface="ＭＳ Ｐゴシック" charset="0"/>
                <a:cs typeface="ＭＳ Ｐゴシック" charset="0"/>
              </a:rPr>
              <a:t>. </a:t>
            </a:r>
            <a:r>
              <a:rPr lang="en-US" sz="2800" dirty="0">
                <a:latin typeface="Arial" charset="0"/>
                <a:ea typeface="ＭＳ Ｐゴシック" charset="0"/>
                <a:cs typeface="ＭＳ Ｐゴシック" charset="0"/>
              </a:rPr>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Photo courtesy of DC-Cam.</a:t>
            </a:r>
          </a:p>
        </p:txBody>
      </p:sp>
      <p:sp>
        <p:nvSpPr>
          <p:cNvPr id="34818" name="Rectangle 3"/>
          <p:cNvSpPr>
            <a:spLocks noGrp="1" noChangeArrowheads="1"/>
          </p:cNvSpPr>
          <p:nvPr>
            <p:ph type="body" idx="4294967295"/>
          </p:nvPr>
        </p:nvSpPr>
        <p:spPr/>
        <p:txBody>
          <a:bodyPr/>
          <a:lstStyle/>
          <a:p>
            <a:pPr eaLnBrk="1" hangingPunct="1"/>
            <a:endParaRPr lang="en-US" dirty="0">
              <a:latin typeface="Arial" charset="0"/>
              <a:ea typeface="ＭＳ Ｐゴシック" charset="0"/>
              <a:cs typeface="ＭＳ Ｐゴシック" charset="0"/>
            </a:endParaRPr>
          </a:p>
        </p:txBody>
      </p:sp>
      <p:pic>
        <p:nvPicPr>
          <p:cNvPr id="34819" name="Picture 4" descr="mugsh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762000"/>
            <a:ext cx="7010400" cy="463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0937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Sybrina</a:t>
            </a:r>
            <a:r>
              <a:rPr lang="en-US" dirty="0" smtClean="0"/>
              <a:t> Fulton</a:t>
            </a:r>
            <a:endParaRPr lang="en-US" dirty="0"/>
          </a:p>
        </p:txBody>
      </p:sp>
      <p:pic>
        <p:nvPicPr>
          <p:cNvPr id="4" name="Content Placeholder 3" descr="Screen Shot 2016-05-27 at 8.01.34 AM.png"/>
          <p:cNvPicPr>
            <a:picLocks noGrp="1" noChangeAspect="1"/>
          </p:cNvPicPr>
          <p:nvPr>
            <p:ph idx="1"/>
          </p:nvPr>
        </p:nvPicPr>
        <p:blipFill>
          <a:blip r:embed="rId2">
            <a:extLst>
              <a:ext uri="{28A0092B-C50C-407E-A947-70E740481C1C}">
                <a14:useLocalDpi xmlns:a14="http://schemas.microsoft.com/office/drawing/2010/main" xmlns="" val="0"/>
              </a:ext>
            </a:extLst>
          </a:blip>
          <a:srcRect l="-2945" r="-2945"/>
          <a:stretch>
            <a:fillRect/>
          </a:stretch>
        </p:blipFill>
        <p:spPr/>
      </p:pic>
    </p:spTree>
    <p:extLst>
      <p:ext uri="{BB962C8B-B14F-4D97-AF65-F5344CB8AC3E}">
        <p14:creationId xmlns:p14="http://schemas.microsoft.com/office/powerpoint/2010/main" xmlns="" val="289635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4-11 at 1.19.50 PM.png"/>
          <p:cNvPicPr>
            <a:picLocks noGrp="1" noChangeAspect="1"/>
          </p:cNvPicPr>
          <p:nvPr>
            <p:ph idx="1"/>
          </p:nvPr>
        </p:nvPicPr>
        <p:blipFill>
          <a:blip r:embed="rId2">
            <a:extLst>
              <a:ext uri="{28A0092B-C50C-407E-A947-70E740481C1C}">
                <a14:useLocalDpi xmlns:a14="http://schemas.microsoft.com/office/drawing/2010/main" xmlns="" val="0"/>
              </a:ext>
            </a:extLst>
          </a:blip>
          <a:srcRect l="-1354" r="-1354"/>
          <a:stretch>
            <a:fillRect/>
          </a:stretch>
        </p:blipFill>
        <p:spPr>
          <a:xfrm>
            <a:off x="-255631" y="274638"/>
            <a:ext cx="9399631" cy="5169435"/>
          </a:xfrm>
        </p:spPr>
      </p:pic>
    </p:spTree>
    <p:extLst>
      <p:ext uri="{BB962C8B-B14F-4D97-AF65-F5344CB8AC3E}">
        <p14:creationId xmlns:p14="http://schemas.microsoft.com/office/powerpoint/2010/main" xmlns="" val="4029483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305"/>
            <a:ext cx="8229600" cy="990600"/>
          </a:xfrm>
        </p:spPr>
        <p:txBody>
          <a:bodyPr>
            <a:normAutofit/>
          </a:bodyPr>
          <a:lstStyle/>
          <a:p>
            <a:r>
              <a:rPr lang="en-US" sz="3200" dirty="0" smtClean="0"/>
              <a:t>Chan Kim </a:t>
            </a:r>
            <a:r>
              <a:rPr lang="en-US" sz="3200" dirty="0" err="1" smtClean="0"/>
              <a:t>Srun’s</a:t>
            </a:r>
            <a:r>
              <a:rPr lang="en-US" sz="3200" dirty="0" smtClean="0"/>
              <a:t> Daughter, </a:t>
            </a:r>
            <a:r>
              <a:rPr lang="en-US" sz="3200" dirty="0" err="1" smtClean="0"/>
              <a:t>Sek</a:t>
            </a:r>
            <a:r>
              <a:rPr lang="en-US" sz="3200" dirty="0" smtClean="0"/>
              <a:t> Say</a:t>
            </a:r>
            <a:endParaRPr lang="en-US" sz="3200" dirty="0"/>
          </a:p>
        </p:txBody>
      </p:sp>
      <p:pic>
        <p:nvPicPr>
          <p:cNvPr id="4" name="Content Placeholder 3" descr="Srun.jpg"/>
          <p:cNvPicPr>
            <a:picLocks noGrp="1" noChangeAspect="1"/>
          </p:cNvPicPr>
          <p:nvPr>
            <p:ph idx="1"/>
          </p:nvPr>
        </p:nvPicPr>
        <p:blipFill>
          <a:blip r:embed="rId2">
            <a:extLst>
              <a:ext uri="{28A0092B-C50C-407E-A947-70E740481C1C}">
                <a14:useLocalDpi xmlns:a14="http://schemas.microsoft.com/office/drawing/2010/main" xmlns="" val="0"/>
              </a:ext>
            </a:extLst>
          </a:blip>
          <a:srcRect l="-5898" r="-5898"/>
          <a:stretch>
            <a:fillRect/>
          </a:stretch>
        </p:blipFill>
        <p:spPr>
          <a:xfrm>
            <a:off x="309918" y="1277905"/>
            <a:ext cx="8229600" cy="4876800"/>
          </a:xfrm>
        </p:spPr>
      </p:pic>
    </p:spTree>
    <p:extLst>
      <p:ext uri="{BB962C8B-B14F-4D97-AF65-F5344CB8AC3E}">
        <p14:creationId xmlns:p14="http://schemas.microsoft.com/office/powerpoint/2010/main" xmlns="" val="2863817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6763"/>
            <a:ext cx="8229600" cy="1143000"/>
          </a:xfrm>
        </p:spPr>
        <p:txBody>
          <a:bodyPr/>
          <a:lstStyle/>
          <a:p>
            <a:r>
              <a:rPr lang="en-US" dirty="0" smtClean="0"/>
              <a:t>AND A PROPOSTION…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46230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90" y="2315121"/>
            <a:ext cx="8229600" cy="1143000"/>
          </a:xfrm>
        </p:spPr>
        <p:txBody>
          <a:bodyPr/>
          <a:lstStyle/>
          <a:p>
            <a:r>
              <a:rPr lang="en-US" dirty="0" smtClean="0"/>
              <a:t>WHAT IF…?</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xmlns="" val="984882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95314"/>
            <a:ext cx="8229600" cy="5230849"/>
          </a:xfrm>
        </p:spPr>
        <p:txBody>
          <a:bodyPr>
            <a:normAutofit fontScale="85000" lnSpcReduction="10000"/>
          </a:bodyPr>
          <a:lstStyle/>
          <a:p>
            <a:pPr marL="0" indent="0">
              <a:buNone/>
            </a:pPr>
            <a:r>
              <a:rPr lang="en-US" dirty="0"/>
              <a:t>“I think the ability for our community members to see our lives represented or to see that there is a history, and that there are moments in our history that, although they haven't been… made available, that are about life and love and things that are antithetical to what we know is out there already that we've witnessed…. The police abuse, the death, all of this pain and violence. To create a living archive that really is about life, while not excluding those other moments I mentioned-- violence is consistently a part of our community's life--but just to be able </a:t>
            </a:r>
            <a:r>
              <a:rPr lang="en-US" b="1" i="1" dirty="0"/>
              <a:t>to imagine otherwise</a:t>
            </a:r>
            <a:r>
              <a:rPr lang="en-US" dirty="0"/>
              <a:t>, and to see records that are life affirming I think would just be valuable for everyone.”</a:t>
            </a:r>
          </a:p>
          <a:p>
            <a:pPr marL="0" indent="0" algn="r">
              <a:buNone/>
            </a:pPr>
            <a:r>
              <a:rPr lang="en-US" dirty="0"/>
              <a:t>--Kelly </a:t>
            </a:r>
            <a:r>
              <a:rPr lang="en-US" dirty="0" err="1"/>
              <a:t>Besser</a:t>
            </a:r>
            <a:r>
              <a:rPr lang="en-US" dirty="0"/>
              <a:t>, Transgender Living Archives</a:t>
            </a:r>
          </a:p>
          <a:p>
            <a:endParaRPr lang="en-US" dirty="0"/>
          </a:p>
        </p:txBody>
      </p:sp>
    </p:spTree>
    <p:extLst>
      <p:ext uri="{BB962C8B-B14F-4D97-AF65-F5344CB8AC3E}">
        <p14:creationId xmlns:p14="http://schemas.microsoft.com/office/powerpoint/2010/main" xmlns="" val="911200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err="1" smtClean="0"/>
              <a:t>caswell@gseis.ucla.edu</a:t>
            </a:r>
            <a:endParaRPr lang="en-US" dirty="0"/>
          </a:p>
        </p:txBody>
      </p:sp>
    </p:spTree>
    <p:extLst>
      <p:ext uri="{BB962C8B-B14F-4D97-AF65-F5344CB8AC3E}">
        <p14:creationId xmlns:p14="http://schemas.microsoft.com/office/powerpoint/2010/main" xmlns="" val="667006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Community Archive?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“Any </a:t>
            </a:r>
            <a:r>
              <a:rPr lang="en-US" dirty="0"/>
              <a:t>manner of people who come together and present themselves as such, and a ‘community archive’ is the product of their attempts to document the history of their commonality.</a:t>
            </a:r>
            <a:r>
              <a:rPr lang="en-US" dirty="0" smtClean="0"/>
              <a:t>”</a:t>
            </a:r>
          </a:p>
          <a:p>
            <a:pPr marL="0" indent="0">
              <a:buNone/>
            </a:pPr>
            <a:r>
              <a:rPr lang="en-US" sz="1800" dirty="0" smtClean="0"/>
              <a:t>	Andrew </a:t>
            </a:r>
            <a:r>
              <a:rPr lang="en-US" sz="1800" dirty="0" err="1"/>
              <a:t>Flinn</a:t>
            </a:r>
            <a:r>
              <a:rPr lang="en-US" sz="1800" dirty="0"/>
              <a:t>, Mary Stevens, and Elizabeth Shepherd, “Whose Memories, Whose </a:t>
            </a:r>
            <a:r>
              <a:rPr lang="en-US" sz="1800" dirty="0" smtClean="0"/>
              <a:t>	Archives</a:t>
            </a:r>
            <a:r>
              <a:rPr lang="en-US" sz="1800" dirty="0"/>
              <a:t>? Independent Community Archives, Autonomy, and the Mainstream,” </a:t>
            </a:r>
            <a:r>
              <a:rPr lang="en-US" sz="1800" dirty="0" smtClean="0"/>
              <a:t>	</a:t>
            </a:r>
            <a:r>
              <a:rPr lang="en-US" sz="1800" i="1" dirty="0" smtClean="0"/>
              <a:t>Archival </a:t>
            </a:r>
            <a:r>
              <a:rPr lang="en-US" sz="1800" i="1" dirty="0"/>
              <a:t>Science</a:t>
            </a:r>
            <a:r>
              <a:rPr lang="en-US" sz="1800" dirty="0"/>
              <a:t> 9 (2009), 71-86 </a:t>
            </a:r>
            <a:r>
              <a:rPr lang="en-US" sz="1800" dirty="0" smtClean="0"/>
              <a:t> </a:t>
            </a:r>
          </a:p>
          <a:p>
            <a:pPr marL="0" indent="0">
              <a:buNone/>
            </a:pPr>
            <a:endParaRPr lang="en-US" sz="1800" dirty="0"/>
          </a:p>
          <a:p>
            <a:r>
              <a:rPr lang="en-US" dirty="0" smtClean="0"/>
              <a:t>Independent, grassroots collections in which those who have been left out of mainstream archives document their own histories.</a:t>
            </a:r>
          </a:p>
          <a:p>
            <a:r>
              <a:rPr lang="en-US" dirty="0" smtClean="0"/>
              <a:t>Power is central.</a:t>
            </a:r>
          </a:p>
          <a:p>
            <a:r>
              <a:rPr lang="en-US" dirty="0" smtClean="0"/>
              <a:t>Autonomy &amp; authority</a:t>
            </a:r>
            <a:endParaRPr lang="en-US" dirty="0"/>
          </a:p>
        </p:txBody>
      </p:sp>
    </p:spTree>
    <p:extLst>
      <p:ext uri="{BB962C8B-B14F-4D97-AF65-F5344CB8AC3E}">
        <p14:creationId xmlns:p14="http://schemas.microsoft.com/office/powerpoint/2010/main" xmlns="" val="167319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Problem: </a:t>
            </a:r>
            <a:br>
              <a:rPr lang="en-US" dirty="0" smtClean="0"/>
            </a:br>
            <a:r>
              <a:rPr lang="en-US" dirty="0" smtClean="0"/>
              <a:t>How do we assess the impact of community archives?</a:t>
            </a:r>
            <a:endParaRPr lang="en-US" dirty="0"/>
          </a:p>
        </p:txBody>
      </p:sp>
      <p:sp>
        <p:nvSpPr>
          <p:cNvPr id="3" name="Content Placeholder 2"/>
          <p:cNvSpPr>
            <a:spLocks noGrp="1"/>
          </p:cNvSpPr>
          <p:nvPr>
            <p:ph idx="1"/>
          </p:nvPr>
        </p:nvSpPr>
        <p:spPr>
          <a:xfrm>
            <a:off x="496886" y="1878521"/>
            <a:ext cx="8229600" cy="4525963"/>
          </a:xfrm>
        </p:spPr>
        <p:txBody>
          <a:bodyPr/>
          <a:lstStyle/>
          <a:p>
            <a:r>
              <a:rPr lang="en-US" dirty="0"/>
              <a:t>2,525 records (and growing)</a:t>
            </a:r>
          </a:p>
          <a:p>
            <a:r>
              <a:rPr lang="en-US" dirty="0" smtClean="0"/>
              <a:t>~</a:t>
            </a:r>
            <a:r>
              <a:rPr lang="en-US" smtClean="0"/>
              <a:t>200,000 unique </a:t>
            </a:r>
            <a:r>
              <a:rPr lang="en-US" dirty="0"/>
              <a:t>visitors in 2014</a:t>
            </a:r>
          </a:p>
          <a:p>
            <a:r>
              <a:rPr lang="en-US" dirty="0"/>
              <a:t>3,651 “likes” on Facebook </a:t>
            </a:r>
          </a:p>
          <a:p>
            <a:r>
              <a:rPr lang="en-US" dirty="0"/>
              <a:t>~$95,000 annual budget in 2015</a:t>
            </a:r>
          </a:p>
          <a:p>
            <a:r>
              <a:rPr lang="en-US" dirty="0"/>
              <a:t>95% of funding from individuals</a:t>
            </a:r>
          </a:p>
          <a:p>
            <a:pPr marL="0" indent="0">
              <a:buNone/>
            </a:pPr>
            <a:endParaRPr lang="en-US" dirty="0"/>
          </a:p>
          <a:p>
            <a:r>
              <a:rPr lang="en-US" dirty="0" smtClean="0"/>
              <a:t>Or by affective impact?</a:t>
            </a:r>
            <a:endParaRPr lang="en-US" dirty="0"/>
          </a:p>
        </p:txBody>
      </p:sp>
    </p:spTree>
    <p:extLst>
      <p:ext uri="{BB962C8B-B14F-4D97-AF65-F5344CB8AC3E}">
        <p14:creationId xmlns:p14="http://schemas.microsoft.com/office/powerpoint/2010/main" xmlns="" val="386128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Theoretical Concept:</a:t>
            </a:r>
            <a:br>
              <a:rPr lang="en-US" dirty="0" smtClean="0"/>
            </a:br>
            <a:r>
              <a:rPr lang="en-US" dirty="0" smtClean="0"/>
              <a:t>Symbolic Annihilation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900" dirty="0" smtClean="0"/>
              <a:t>The ways in which members of marginalized groups are </a:t>
            </a:r>
            <a:r>
              <a:rPr lang="en-US" sz="3900" dirty="0"/>
              <a:t>absent, grossly under-represented, maligned, or trivialized by mainstream </a:t>
            </a:r>
            <a:r>
              <a:rPr lang="en-US" sz="3900" dirty="0" smtClean="0"/>
              <a:t>media.</a:t>
            </a:r>
          </a:p>
          <a:p>
            <a:pPr marL="0" indent="0">
              <a:buNone/>
            </a:pPr>
            <a:endParaRPr lang="en-US" dirty="0"/>
          </a:p>
          <a:p>
            <a:pPr marL="0" indent="0">
              <a:buNone/>
            </a:pPr>
            <a:endParaRPr lang="en-US" dirty="0" smtClean="0"/>
          </a:p>
          <a:p>
            <a:pPr marL="0" indent="0">
              <a:buNone/>
            </a:pPr>
            <a:r>
              <a:rPr lang="en-US" sz="2100" dirty="0"/>
              <a:t>Gaye Tuchman, “Introduction: The Symbolic Annihilation of Women by the Mass Media,” in </a:t>
            </a:r>
            <a:r>
              <a:rPr lang="en-US" sz="2100" i="1" dirty="0"/>
              <a:t>Hearth and Home: Images of Women in the Mass Media</a:t>
            </a:r>
            <a:r>
              <a:rPr lang="en-US" sz="2100" dirty="0"/>
              <a:t>, Gaye Tuchman, Arlene Kaplan Daniels, and James Benet, eds., New York: Oxford University Press, 1978, p.  3-38 </a:t>
            </a:r>
            <a:endParaRPr lang="en-US" sz="21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97972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a:bodyPr>
          <a:lstStyle/>
          <a:p>
            <a:r>
              <a:rPr lang="en-US" dirty="0"/>
              <a:t>Allina </a:t>
            </a:r>
            <a:r>
              <a:rPr lang="en-US" dirty="0" err="1"/>
              <a:t>Migoni</a:t>
            </a:r>
            <a:r>
              <a:rPr lang="en-US" dirty="0"/>
              <a:t>, Noah </a:t>
            </a:r>
            <a:r>
              <a:rPr lang="en-US" dirty="0" err="1"/>
              <a:t>Geraci</a:t>
            </a:r>
            <a:r>
              <a:rPr lang="en-US" dirty="0"/>
              <a:t>, </a:t>
            </a:r>
            <a:r>
              <a:rPr lang="en-US" dirty="0" err="1"/>
              <a:t>Marika</a:t>
            </a:r>
            <a:r>
              <a:rPr lang="en-US" dirty="0"/>
              <a:t> </a:t>
            </a:r>
            <a:r>
              <a:rPr lang="en-US" dirty="0" err="1" smtClean="0"/>
              <a:t>Cifor</a:t>
            </a:r>
            <a:r>
              <a:rPr lang="en-US" dirty="0" smtClean="0"/>
              <a:t>, Mario H. Ramirez</a:t>
            </a:r>
          </a:p>
          <a:p>
            <a:r>
              <a:rPr lang="en-US" dirty="0" smtClean="0"/>
              <a:t>2 sets of interview data:</a:t>
            </a:r>
          </a:p>
          <a:p>
            <a:pPr lvl="1"/>
            <a:r>
              <a:rPr lang="en-US" dirty="0" smtClean="0"/>
              <a:t>12 </a:t>
            </a:r>
            <a:r>
              <a:rPr lang="en-US" dirty="0"/>
              <a:t>SAA academics who use </a:t>
            </a:r>
            <a:r>
              <a:rPr lang="en-US" dirty="0" smtClean="0"/>
              <a:t>SAADA</a:t>
            </a:r>
            <a:endParaRPr lang="en-US" dirty="0"/>
          </a:p>
          <a:p>
            <a:pPr lvl="1"/>
            <a:r>
              <a:rPr lang="en-US" dirty="0" smtClean="0"/>
              <a:t>17 community archives founders, staff and volunteers at 12 sites </a:t>
            </a:r>
          </a:p>
          <a:p>
            <a:r>
              <a:rPr lang="en-US" dirty="0" smtClean="0"/>
              <a:t>Transcribe and code</a:t>
            </a:r>
          </a:p>
          <a:p>
            <a:r>
              <a:rPr lang="en-US" dirty="0" smtClean="0"/>
              <a:t>Attribution</a:t>
            </a:r>
          </a:p>
          <a:p>
            <a:pPr marL="0" indent="0">
              <a:buNone/>
            </a:pPr>
            <a:endParaRPr lang="en-US" dirty="0"/>
          </a:p>
        </p:txBody>
      </p:sp>
    </p:spTree>
    <p:extLst>
      <p:ext uri="{BB962C8B-B14F-4D97-AF65-F5344CB8AC3E}">
        <p14:creationId xmlns:p14="http://schemas.microsoft.com/office/powerpoint/2010/main" xmlns="" val="31840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Talk across difference without collapse</a:t>
            </a:r>
          </a:p>
          <a:p>
            <a:r>
              <a:rPr lang="en-US" dirty="0" smtClean="0"/>
              <a:t>Acknowledge </a:t>
            </a:r>
            <a:r>
              <a:rPr lang="en-US" dirty="0" err="1" smtClean="0"/>
              <a:t>intersectionality</a:t>
            </a:r>
            <a:endParaRPr lang="en-US" dirty="0"/>
          </a:p>
        </p:txBody>
      </p:sp>
    </p:spTree>
    <p:extLst>
      <p:ext uri="{BB962C8B-B14F-4D97-AF65-F5344CB8AC3E}">
        <p14:creationId xmlns:p14="http://schemas.microsoft.com/office/powerpoint/2010/main" xmlns="" val="112845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r>
              <a:rPr lang="en-US" dirty="0" smtClean="0"/>
              <a:t>Symbolic annihilation in mainstream media and archives</a:t>
            </a:r>
          </a:p>
          <a:p>
            <a:r>
              <a:rPr lang="en-US" dirty="0" smtClean="0"/>
              <a:t>Community archives counter symbolic annihilation</a:t>
            </a:r>
            <a:r>
              <a:rPr lang="en-US" dirty="0"/>
              <a:t> </a:t>
            </a:r>
            <a:r>
              <a:rPr lang="en-US" dirty="0" smtClean="0"/>
              <a:t>via a tripartite impact framework: </a:t>
            </a:r>
          </a:p>
          <a:p>
            <a:pPr lvl="1"/>
            <a:r>
              <a:rPr lang="en-US" dirty="0"/>
              <a:t>O</a:t>
            </a:r>
            <a:r>
              <a:rPr lang="en-US" dirty="0" smtClean="0"/>
              <a:t>ntological: </a:t>
            </a:r>
            <a:r>
              <a:rPr lang="en-US" i="1" dirty="0" smtClean="0"/>
              <a:t>I am here</a:t>
            </a:r>
          </a:p>
          <a:p>
            <a:pPr lvl="1"/>
            <a:r>
              <a:rPr lang="en-US" dirty="0" smtClean="0"/>
              <a:t>Epistemological: </a:t>
            </a:r>
            <a:r>
              <a:rPr lang="en-US" i="1" dirty="0" smtClean="0"/>
              <a:t>We were here </a:t>
            </a:r>
          </a:p>
          <a:p>
            <a:pPr lvl="1"/>
            <a:r>
              <a:rPr lang="en-US" dirty="0" smtClean="0"/>
              <a:t>Social: </a:t>
            </a:r>
            <a:r>
              <a:rPr lang="en-US" i="1" dirty="0" smtClean="0"/>
              <a:t>We belong here</a:t>
            </a:r>
            <a:endParaRPr lang="en-US" i="1" dirty="0"/>
          </a:p>
        </p:txBody>
      </p:sp>
    </p:spTree>
    <p:extLst>
      <p:ext uri="{BB962C8B-B14F-4D97-AF65-F5344CB8AC3E}">
        <p14:creationId xmlns:p14="http://schemas.microsoft.com/office/powerpoint/2010/main" xmlns="" val="156519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4678</TotalTime>
  <Words>1860</Words>
  <Application>Microsoft Office PowerPoint</Application>
  <PresentationFormat>On-screen Show (4:3)</PresentationFormat>
  <Paragraphs>93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Imagining Archives Against Annihilation:  Two Acts and a Proposition </vt:lpstr>
      <vt:lpstr>ACT ONE</vt:lpstr>
      <vt:lpstr>Slide 3</vt:lpstr>
      <vt:lpstr>What is a Community Archive?</vt:lpstr>
      <vt:lpstr>Practical Problem:  How do we assess the impact of community archives?</vt:lpstr>
      <vt:lpstr>Theoretical Concept: Symbolic Annihilation</vt:lpstr>
      <vt:lpstr>Method</vt:lpstr>
      <vt:lpstr>Challenge</vt:lpstr>
      <vt:lpstr>Findings</vt:lpstr>
      <vt:lpstr>Symbolic Annihilation in Media</vt:lpstr>
      <vt:lpstr>Symbolic Annihilation in Archives</vt:lpstr>
      <vt:lpstr>Symbolic Annihilation in Archives</vt:lpstr>
      <vt:lpstr>Symbolic Annihilation in Archives</vt:lpstr>
      <vt:lpstr>Symbolic Annihilation in Archives</vt:lpstr>
      <vt:lpstr>Ontological Impact</vt:lpstr>
      <vt:lpstr>Epistemological Impact</vt:lpstr>
      <vt:lpstr>Social Impact</vt:lpstr>
      <vt:lpstr>Social Impact</vt:lpstr>
      <vt:lpstr>Social Impact</vt:lpstr>
      <vt:lpstr>Representational Belonging</vt:lpstr>
      <vt:lpstr>Impact of Community Archives in Response to Symbolic Annihilation</vt:lpstr>
      <vt:lpstr>ACT TWO</vt:lpstr>
      <vt:lpstr>Trayvon Martin</vt:lpstr>
      <vt:lpstr>Slide 24</vt:lpstr>
      <vt:lpstr>Slide 25</vt:lpstr>
      <vt:lpstr>Slide 26</vt:lpstr>
      <vt:lpstr>Slide 27</vt:lpstr>
      <vt:lpstr>Tuol Sleng mug shot of Chan Kim Srun.  Photo courtesy of DC-Cam.</vt:lpstr>
      <vt:lpstr>Sybrina Fulton</vt:lpstr>
      <vt:lpstr>Chan Kim Srun’s Daughter, Sek Say</vt:lpstr>
      <vt:lpstr>AND A PROPOSTION…</vt:lpstr>
      <vt:lpstr>WHAT IF…?</vt:lpstr>
      <vt:lpstr>Slide 33</vt:lpstr>
      <vt:lpstr>THANK YOU! </vt:lpstr>
    </vt:vector>
  </TitlesOfParts>
  <Company>GSE&amp;IS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Caswell</dc:creator>
  <cp:lastModifiedBy>rcmiller</cp:lastModifiedBy>
  <cp:revision>29</cp:revision>
  <dcterms:created xsi:type="dcterms:W3CDTF">2016-04-11T20:09:31Z</dcterms:created>
  <dcterms:modified xsi:type="dcterms:W3CDTF">2016-06-08T18:48:34Z</dcterms:modified>
</cp:coreProperties>
</file>